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Lst>
  <p:notesMasterIdLst>
    <p:notesMasterId r:id="rId23"/>
  </p:notesMasterIdLst>
  <p:sldIdLst>
    <p:sldId id="256" r:id="rId10"/>
    <p:sldId id="267" r:id="rId11"/>
    <p:sldId id="257" r:id="rId12"/>
    <p:sldId id="258" r:id="rId13"/>
    <p:sldId id="259" r:id="rId14"/>
    <p:sldId id="260" r:id="rId15"/>
    <p:sldId id="266" r:id="rId16"/>
    <p:sldId id="261" r:id="rId17"/>
    <p:sldId id="262" r:id="rId18"/>
    <p:sldId id="263" r:id="rId19"/>
    <p:sldId id="264" r:id="rId20"/>
    <p:sldId id="268" r:id="rId21"/>
    <p:sldId id="265" r:id="rId2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3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4C5AAB-2C19-421B-B821-8B08B359F903}" type="datetimeFigureOut">
              <a:rPr lang="es-CO" smtClean="0"/>
              <a:t>14/06/2018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62F678-C42B-4CAD-A4C3-28AA4851AFB9}" type="slidenum">
              <a:rPr lang="es-CO" smtClean="0"/>
              <a:t>‹Nº›</a:t>
            </a:fld>
            <a:endParaRPr lang="es-CO"/>
          </a:p>
        </p:txBody>
      </p:sp>
    </p:spTree>
    <p:extLst>
      <p:ext uri="{BB962C8B-B14F-4D97-AF65-F5344CB8AC3E}">
        <p14:creationId xmlns:p14="http://schemas.microsoft.com/office/powerpoint/2010/main" val="34360332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3762F678-C42B-4CAD-A4C3-28AA4851AFB9}" type="slidenum">
              <a:rPr lang="es-CO" smtClean="0"/>
              <a:t>7</a:t>
            </a:fld>
            <a:endParaRPr lang="es-CO"/>
          </a:p>
        </p:txBody>
      </p:sp>
    </p:spTree>
    <p:extLst>
      <p:ext uri="{BB962C8B-B14F-4D97-AF65-F5344CB8AC3E}">
        <p14:creationId xmlns:p14="http://schemas.microsoft.com/office/powerpoint/2010/main" val="3723122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B239AD56-6457-4634-B87C-E3A1439E27C7}"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2221367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39AD56-6457-4634-B87C-E3A1439E27C7}"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232970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239AD56-6457-4634-B87C-E3A1439E27C7}"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160316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239AD56-6457-4634-B87C-E3A1439E27C7}"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3742983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239AD56-6457-4634-B87C-E3A1439E27C7}" type="datetimeFigureOut">
              <a:rPr lang="es-CO" smtClean="0"/>
              <a:t>14/06/2018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3837784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239AD56-6457-4634-B87C-E3A1439E27C7}" type="datetimeFigureOut">
              <a:rPr lang="es-CO" smtClean="0"/>
              <a:t>14/06/2018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3779604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239AD56-6457-4634-B87C-E3A1439E27C7}" type="datetimeFigureOut">
              <a:rPr lang="es-CO" smtClean="0"/>
              <a:t>14/06/2018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3976582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239AD56-6457-4634-B87C-E3A1439E27C7}"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2759915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239AD56-6457-4634-B87C-E3A1439E27C7}" type="datetimeFigureOut">
              <a:rPr lang="es-CO" smtClean="0"/>
              <a:t>14/06/2018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2849448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39AD56-6457-4634-B87C-E3A1439E27C7}"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3664538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239AD56-6457-4634-B87C-E3A1439E27C7}" type="datetimeFigureOut">
              <a:rPr lang="es-CO" smtClean="0"/>
              <a:t>14/06/2018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411DDDF-4CEC-449C-8E9A-8D5CE29F54CC}" type="slidenum">
              <a:rPr lang="es-CO" smtClean="0"/>
              <a:t>‹Nº›</a:t>
            </a:fld>
            <a:endParaRPr lang="es-CO"/>
          </a:p>
        </p:txBody>
      </p:sp>
    </p:spTree>
    <p:extLst>
      <p:ext uri="{BB962C8B-B14F-4D97-AF65-F5344CB8AC3E}">
        <p14:creationId xmlns:p14="http://schemas.microsoft.com/office/powerpoint/2010/main" val="128450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8719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2691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1449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9297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56107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96359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2782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87362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58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08533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29061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04491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4615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26410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474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1186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60910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3535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12754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36382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17193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38504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71293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8033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21247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21771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62926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4851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48977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388882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55188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130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80284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6956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4048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87449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151476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86737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9034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0294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026727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1530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94839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0150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24091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287710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4269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874923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668892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747925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04268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04016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499493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1917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204732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33598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994591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29429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883581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084939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2644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549501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315519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1611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904350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3132490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2219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136600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69858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351991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644412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4164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828079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779033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419905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114644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908326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165340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46566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372261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919804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59455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357751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270460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433318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0636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25534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02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9AD56-6457-4634-B87C-E3A1439E27C7}" type="datetimeFigureOut">
              <a:rPr lang="es-CO" smtClean="0"/>
              <a:t>14/06/2018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11DDDF-4CEC-449C-8E9A-8D5CE29F54CC}" type="slidenum">
              <a:rPr lang="es-CO" smtClean="0"/>
              <a:t>‹Nº›</a:t>
            </a:fld>
            <a:endParaRPr lang="es-CO"/>
          </a:p>
        </p:txBody>
      </p:sp>
    </p:spTree>
    <p:extLst>
      <p:ext uri="{BB962C8B-B14F-4D97-AF65-F5344CB8AC3E}">
        <p14:creationId xmlns:p14="http://schemas.microsoft.com/office/powerpoint/2010/main" val="1529703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49287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4616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8415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522394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299240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973203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2873610"/>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844627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6.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1662401"/>
          </a:xfrm>
        </p:spPr>
        <p:txBody>
          <a:bodyPr>
            <a:normAutofit fontScale="90000"/>
          </a:bodyPr>
          <a:lstStyle/>
          <a:p>
            <a:r>
              <a:rPr lang="es-CO" b="1" dirty="0" smtClean="0">
                <a:solidFill>
                  <a:srgbClr val="FF0000"/>
                </a:solidFill>
              </a:rPr>
              <a:t>RELACIONES SEXUALES </a:t>
            </a:r>
            <a:r>
              <a:rPr lang="es-CO" b="1" dirty="0" smtClean="0"/>
              <a:t>PROHIBIDAS EN LA BIBLIA</a:t>
            </a:r>
            <a:endParaRPr lang="es-CO" b="1" dirty="0"/>
          </a:p>
        </p:txBody>
      </p:sp>
      <p:pic>
        <p:nvPicPr>
          <p:cNvPr id="4" name="Imagen 3"/>
          <p:cNvPicPr>
            <a:picLocks noChangeAspect="1"/>
          </p:cNvPicPr>
          <p:nvPr/>
        </p:nvPicPr>
        <p:blipFill>
          <a:blip r:embed="rId2"/>
          <a:stretch>
            <a:fillRect/>
          </a:stretch>
        </p:blipFill>
        <p:spPr>
          <a:xfrm>
            <a:off x="3761509" y="3034146"/>
            <a:ext cx="4668982" cy="3823854"/>
          </a:xfrm>
          <a:prstGeom prst="rect">
            <a:avLst/>
          </a:prstGeom>
        </p:spPr>
      </p:pic>
    </p:spTree>
    <p:extLst>
      <p:ext uri="{BB962C8B-B14F-4D97-AF65-F5344CB8AC3E}">
        <p14:creationId xmlns:p14="http://schemas.microsoft.com/office/powerpoint/2010/main" val="3472459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2" y="249382"/>
            <a:ext cx="11748654" cy="6442363"/>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Queridos hermanos y amigos, antes de empezar a exponer este interesante tema, </a:t>
            </a:r>
            <a:r>
              <a:rPr lang="es-CO" dirty="0"/>
              <a:t>sobre RELACIONES SEXUALES PROHIBIDAS EN LA </a:t>
            </a:r>
            <a:r>
              <a:rPr lang="es-CO" dirty="0" smtClean="0"/>
              <a:t>BIBLIA, quiero decirles que al exponer este tema, no es mi propósito herir a nadie en particular, sino exponer la voluntad de Dios claramente expuesta en la Biblia, tal como lo dice </a:t>
            </a:r>
            <a:r>
              <a:rPr lang="es-CO" dirty="0" smtClean="0">
                <a:solidFill>
                  <a:srgbClr val="FF0000"/>
                </a:solidFill>
              </a:rPr>
              <a:t>Mat.24:45:</a:t>
            </a:r>
          </a:p>
          <a:p>
            <a:pPr marL="0" indent="0" algn="ctr">
              <a:buNone/>
            </a:pPr>
            <a:r>
              <a:rPr lang="es-CO" dirty="0" smtClean="0">
                <a:latin typeface="Bell MT" panose="02020503060305020303" pitchFamily="18" charset="0"/>
              </a:rPr>
              <a:t>“¿</a:t>
            </a:r>
            <a:r>
              <a:rPr lang="es-CO" dirty="0">
                <a:latin typeface="Bell MT" panose="02020503060305020303" pitchFamily="18" charset="0"/>
              </a:rPr>
              <a:t>Quién pues es el siervo fiel y prudente, al cual puso su señor sobre su familia para que les dé alimento a tiempo</a:t>
            </a:r>
            <a:r>
              <a:rPr lang="es-CO" dirty="0" smtClean="0"/>
              <a:t>?”.</a:t>
            </a:r>
          </a:p>
          <a:p>
            <a:pPr marL="0" indent="0" algn="ctr">
              <a:buNone/>
            </a:pPr>
            <a:endParaRPr lang="es-CO" dirty="0" smtClean="0"/>
          </a:p>
          <a:p>
            <a:pPr marL="0" indent="0" algn="ctr">
              <a:buNone/>
            </a:pPr>
            <a:r>
              <a:rPr lang="es-CO" dirty="0" smtClean="0"/>
              <a:t>Lo hago, porque yo amo a la iglesia de Dios, y este mal esta penetrando en la iglesia como un virus, si yo sabiendo las cosas no las digo, lo dicho por Dios en </a:t>
            </a:r>
            <a:r>
              <a:rPr lang="es-CO" dirty="0" smtClean="0">
                <a:solidFill>
                  <a:srgbClr val="FF0000"/>
                </a:solidFill>
              </a:rPr>
              <a:t>Ezequiel 3:17-21</a:t>
            </a:r>
            <a:r>
              <a:rPr lang="es-CO" dirty="0" smtClean="0"/>
              <a:t>, también se aplicarían a mi:</a:t>
            </a:r>
          </a:p>
          <a:p>
            <a:pPr marL="0" indent="0" algn="ctr">
              <a:buNone/>
            </a:pPr>
            <a:r>
              <a:rPr lang="es-CO" dirty="0"/>
              <a:t> </a:t>
            </a:r>
            <a:r>
              <a:rPr lang="es-CO" dirty="0" smtClean="0"/>
              <a:t>“</a:t>
            </a:r>
            <a:r>
              <a:rPr lang="es-CO" dirty="0" smtClean="0">
                <a:latin typeface="Bell MT" panose="02020503060305020303" pitchFamily="18" charset="0"/>
              </a:rPr>
              <a:t>Hijo </a:t>
            </a:r>
            <a:r>
              <a:rPr lang="es-CO" dirty="0">
                <a:latin typeface="Bell MT" panose="02020503060305020303" pitchFamily="18" charset="0"/>
              </a:rPr>
              <a:t>de hombre, [yo] te he puesto por atalaya a la Casa de Israel. Oirás, pues, tú la palabra de mi boca, y los amonestarás de mi parte. </a:t>
            </a:r>
            <a:r>
              <a:rPr lang="es-CO" dirty="0" smtClean="0">
                <a:latin typeface="Bell MT" panose="02020503060305020303" pitchFamily="18" charset="0"/>
              </a:rPr>
              <a:t>18 </a:t>
            </a:r>
            <a:r>
              <a:rPr lang="es-CO" dirty="0">
                <a:latin typeface="Bell MT" panose="02020503060305020303" pitchFamily="18" charset="0"/>
              </a:rPr>
              <a:t>Cuando [yo] dijere al impío: De cierto morirás, y tú no le amonestares, ni le hablares, para que el impío sea amonestado de su mal camino, para que viva, el impío morirá por su maldad, mas su sangre demandaré de tu mano. </a:t>
            </a:r>
            <a:r>
              <a:rPr lang="es-CO" dirty="0" smtClean="0">
                <a:latin typeface="Bell MT" panose="02020503060305020303" pitchFamily="18" charset="0"/>
              </a:rPr>
              <a:t>19 </a:t>
            </a:r>
            <a:r>
              <a:rPr lang="es-CO" dirty="0">
                <a:latin typeface="Bell MT" panose="02020503060305020303" pitchFamily="18" charset="0"/>
              </a:rPr>
              <a:t>Y si tú amonestares al impío, y él no se convirtiere de su impiedad, y de su mal camino, él morirá por su maldad, y tú habrás librado tu alma. </a:t>
            </a:r>
            <a:r>
              <a:rPr lang="es-CO" dirty="0" smtClean="0">
                <a:latin typeface="Bell MT" panose="02020503060305020303" pitchFamily="18" charset="0"/>
              </a:rPr>
              <a:t>20 </a:t>
            </a:r>
            <a:r>
              <a:rPr lang="es-CO" dirty="0">
                <a:latin typeface="Bell MT" panose="02020503060305020303" pitchFamily="18" charset="0"/>
              </a:rPr>
              <a:t>Y cuando el justo se apartare de su justicia, e hiciere maldad, y [yo] pusiere tropiezo delante de él, él morirá, porque tú no le amonestaste; en su pecado morirá, ni sus justicias que hizo vendrán en memoria; mas su sangre demandaré de tu mano. </a:t>
            </a:r>
            <a:r>
              <a:rPr lang="es-CO" dirty="0" smtClean="0">
                <a:latin typeface="Bell MT" panose="02020503060305020303" pitchFamily="18" charset="0"/>
              </a:rPr>
              <a:t>21 </a:t>
            </a:r>
            <a:r>
              <a:rPr lang="es-CO" dirty="0">
                <a:latin typeface="Bell MT" panose="02020503060305020303" pitchFamily="18" charset="0"/>
              </a:rPr>
              <a:t>Y si al justo amonestares para que el justo no peque, y no pecare, de cierto vivirá, porque fue amonestado; y tú habrás librado tu </a:t>
            </a:r>
            <a:r>
              <a:rPr lang="es-CO" dirty="0" smtClean="0">
                <a:latin typeface="Bell MT" panose="02020503060305020303" pitchFamily="18" charset="0"/>
              </a:rPr>
              <a:t>alma”.</a:t>
            </a:r>
          </a:p>
        </p:txBody>
      </p:sp>
    </p:spTree>
    <p:extLst>
      <p:ext uri="{BB962C8B-B14F-4D97-AF65-F5344CB8AC3E}">
        <p14:creationId xmlns:p14="http://schemas.microsoft.com/office/powerpoint/2010/main" val="1581490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stretch>
            <a:fillRect/>
          </a:stretch>
        </p:blipFill>
        <p:spPr>
          <a:xfrm>
            <a:off x="436728" y="163772"/>
            <a:ext cx="11362637" cy="5977721"/>
          </a:xfrm>
          <a:prstGeom prst="rect">
            <a:avLst/>
          </a:prstGeo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pic>
      <p:sp>
        <p:nvSpPr>
          <p:cNvPr id="2" name="Rectángulo 1"/>
          <p:cNvSpPr/>
          <p:nvPr/>
        </p:nvSpPr>
        <p:spPr>
          <a:xfrm>
            <a:off x="436727" y="5924057"/>
            <a:ext cx="11362637" cy="830997"/>
          </a:xfrm>
          <a:prstGeom prst="rect">
            <a:avLst/>
          </a:prstGeom>
          <a:solidFill>
            <a:srgbClr val="00B050"/>
          </a:solidFill>
          <a:scene3d>
            <a:camera prst="orthographicFront"/>
            <a:lightRig rig="threePt" dir="t"/>
          </a:scene3d>
          <a:sp3d>
            <a:bevelT prst="angle"/>
          </a:sp3d>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Dios dice.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r>
              <a:rPr kumimoji="0" lang="es-CO" sz="2400" b="1" i="0" u="none" strike="noStrike" kern="1200" cap="none" spc="0" normalizeH="0" baseline="0" noProof="0" dirty="0" smtClean="0">
                <a:ln>
                  <a:noFill/>
                </a:ln>
                <a:solidFill>
                  <a:prstClr val="black"/>
                </a:solidFill>
                <a:effectLst/>
                <a:uLnTx/>
                <a:uFillTx/>
                <a:latin typeface="Batang" panose="02030600000101010101" pitchFamily="18" charset="-127"/>
                <a:ea typeface="Batang" panose="02030600000101010101" pitchFamily="18" charset="-127"/>
                <a:cs typeface="+mn-cs"/>
              </a:rPr>
              <a:t>Seréis </a:t>
            </a:r>
            <a:r>
              <a:rPr kumimoji="0" lang="es-CO" sz="2400" b="1" i="0" u="none" strike="noStrike" kern="1200" cap="none" spc="0" normalizeH="0" baseline="0" noProof="0" dirty="0">
                <a:ln>
                  <a:noFill/>
                </a:ln>
                <a:solidFill>
                  <a:prstClr val="black"/>
                </a:solidFill>
                <a:effectLst/>
                <a:uLnTx/>
                <a:uFillTx/>
                <a:latin typeface="Batang" panose="02030600000101010101" pitchFamily="18" charset="-127"/>
                <a:ea typeface="Batang" panose="02030600000101010101" pitchFamily="18" charset="-127"/>
                <a:cs typeface="+mn-cs"/>
              </a:rPr>
              <a:t>pues, santos porque Yo Soy </a:t>
            </a:r>
            <a:r>
              <a:rPr kumimoji="0" lang="es-CO" sz="2400" b="1" i="0" u="none" strike="noStrike" kern="1200" cap="none" spc="0" normalizeH="0" baseline="0" noProof="0" dirty="0" smtClean="0">
                <a:ln>
                  <a:noFill/>
                </a:ln>
                <a:solidFill>
                  <a:prstClr val="black"/>
                </a:solidFill>
                <a:effectLst/>
                <a:uLnTx/>
                <a:uFillTx/>
                <a:latin typeface="Batang" panose="02030600000101010101" pitchFamily="18" charset="-127"/>
                <a:ea typeface="Batang" panose="02030600000101010101" pitchFamily="18" charset="-127"/>
                <a:cs typeface="+mn-cs"/>
              </a:rPr>
              <a:t>Santo</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(Lev.11:44,45). Esto quiere decir que</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la iglesia de Dios debe vivir un estilo de vida diferente del mundo. </a:t>
            </a:r>
            <a:r>
              <a:rPr kumimoji="0" lang="es-CO" sz="2400" b="0" i="0" u="sng" strike="noStrike" kern="1200" cap="none" spc="0" normalizeH="0" baseline="0" noProof="0" dirty="0" smtClean="0">
                <a:ln>
                  <a:noFill/>
                </a:ln>
                <a:solidFill>
                  <a:prstClr val="black"/>
                </a:solidFill>
                <a:effectLst/>
                <a:uLnTx/>
                <a:uFillTx/>
                <a:latin typeface="Calibri" panose="020F0502020204030204"/>
                <a:ea typeface="+mn-ea"/>
                <a:cs typeface="+mn-cs"/>
              </a:rPr>
              <a:t> Ge.1.27,28</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dice:</a:t>
            </a:r>
            <a:endPar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89756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5943" y="261257"/>
            <a:ext cx="11782697" cy="6439989"/>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smtClean="0"/>
              <a:t>“Y </a:t>
            </a:r>
            <a:r>
              <a:rPr lang="es-CO" dirty="0"/>
              <a:t>creó Dios al hombre a su imagen, a imagen de Dios lo creó; </a:t>
            </a:r>
            <a:r>
              <a:rPr lang="es-CO" u="sng" dirty="0"/>
              <a:t>varón</a:t>
            </a:r>
            <a:r>
              <a:rPr lang="es-CO" dirty="0"/>
              <a:t> y </a:t>
            </a:r>
            <a:r>
              <a:rPr lang="es-CO" u="sng" dirty="0"/>
              <a:t>hembra</a:t>
            </a:r>
            <a:r>
              <a:rPr lang="es-CO" dirty="0"/>
              <a:t> los creó. </a:t>
            </a:r>
            <a:r>
              <a:rPr lang="es-CO" dirty="0" smtClean="0"/>
              <a:t>28 </a:t>
            </a:r>
            <a:r>
              <a:rPr lang="es-CO" dirty="0"/>
              <a:t>Y los bendijo Dios, y les dijo: Fructificad y multiplicaos; llenad la tierra, y sojuzgadla, y señoread en los peces del mar, en las aves de los cielos, y en todas las bestias que se mueven sobre la tierra</a:t>
            </a:r>
            <a:r>
              <a:rPr lang="es-CO" dirty="0" smtClean="0"/>
              <a:t>. </a:t>
            </a:r>
          </a:p>
          <a:p>
            <a:pPr marL="0" indent="0" algn="ctr">
              <a:buNone/>
            </a:pPr>
            <a:r>
              <a:rPr lang="es-CO" b="1" dirty="0" smtClean="0"/>
              <a:t>Nóten como Dios estableció el matrimonio, primero los bendice, y después les dice “Fructificad”.                                                           . </a:t>
            </a:r>
          </a:p>
          <a:p>
            <a:pPr marL="0" indent="0" algn="ctr">
              <a:buNone/>
            </a:pPr>
            <a:r>
              <a:rPr lang="es-CO" dirty="0" smtClean="0"/>
              <a:t>Y </a:t>
            </a:r>
            <a:r>
              <a:rPr lang="es-CO" dirty="0" smtClean="0">
                <a:solidFill>
                  <a:srgbClr val="FF0000"/>
                </a:solidFill>
              </a:rPr>
              <a:t>Malaquías 2:16</a:t>
            </a:r>
            <a:r>
              <a:rPr lang="es-CO" dirty="0"/>
              <a:t>,</a:t>
            </a:r>
            <a:r>
              <a:rPr lang="es-CO" dirty="0" smtClean="0"/>
              <a:t> dice</a:t>
            </a:r>
            <a:r>
              <a:rPr lang="es-CO" dirty="0"/>
              <a:t>: </a:t>
            </a:r>
            <a:r>
              <a:rPr lang="es-CO" dirty="0" smtClean="0"/>
              <a:t>“Porque </a:t>
            </a:r>
            <a:r>
              <a:rPr lang="es-CO" dirty="0"/>
              <a:t>Jehová Dios de Israel dice que Él </a:t>
            </a:r>
            <a:r>
              <a:rPr lang="es-CO" u="sng" dirty="0"/>
              <a:t>aborrece el divorcio</a:t>
            </a:r>
            <a:r>
              <a:rPr lang="es-CO" dirty="0"/>
              <a:t>; y al que cubre la violencia con su vestidura, dice Jehová de los ejércitos. Guardaos, pues, en vuestro espíritu, y no seáis </a:t>
            </a:r>
            <a:r>
              <a:rPr lang="es-CO" dirty="0" smtClean="0"/>
              <a:t>desleales”.</a:t>
            </a:r>
          </a:p>
          <a:p>
            <a:pPr marL="0" indent="0" algn="ctr">
              <a:buNone/>
            </a:pPr>
            <a:r>
              <a:rPr lang="es-CO" dirty="0" smtClean="0">
                <a:solidFill>
                  <a:srgbClr val="FF0000"/>
                </a:solidFill>
              </a:rPr>
              <a:t>Rom.7:1-3</a:t>
            </a:r>
            <a:r>
              <a:rPr lang="es-CO" dirty="0"/>
              <a:t>:  </a:t>
            </a:r>
            <a:r>
              <a:rPr lang="es-CO" dirty="0" smtClean="0"/>
              <a:t>“¿O </a:t>
            </a:r>
            <a:r>
              <a:rPr lang="es-CO" dirty="0"/>
              <a:t>ignoráis, hermanos (hablo con los que saben la ley), que la ley [solamente] se enseñorea del hombre entre tanto que vive? </a:t>
            </a:r>
            <a:r>
              <a:rPr lang="es-CO" dirty="0" smtClean="0"/>
              <a:t>2 </a:t>
            </a:r>
            <a:r>
              <a:rPr lang="es-CO" dirty="0"/>
              <a:t>Porque la mujer que es sujeta a marido, mientras el marido vive está obligada a la ley; mas muerto el marido, [ella] es libre de la ley del marido. </a:t>
            </a:r>
            <a:r>
              <a:rPr lang="es-CO" dirty="0" smtClean="0"/>
              <a:t>3 </a:t>
            </a:r>
            <a:r>
              <a:rPr lang="es-CO" dirty="0"/>
              <a:t>Así que, viviendo el marido, se llamará adúltera si fuere de otro varón; mas si su marido muriere, es libre de la ley (del marido); de tal manera que no será adúltera si fuere de otro </a:t>
            </a:r>
            <a:r>
              <a:rPr lang="es-CO" dirty="0" smtClean="0"/>
              <a:t>marido”.</a:t>
            </a:r>
          </a:p>
          <a:p>
            <a:pPr marL="0" indent="0" algn="ctr">
              <a:buNone/>
            </a:pPr>
            <a:r>
              <a:rPr lang="es-CO" dirty="0" smtClean="0">
                <a:solidFill>
                  <a:srgbClr val="FF0000"/>
                </a:solidFill>
              </a:rPr>
              <a:t>2 Cor.6:14</a:t>
            </a:r>
            <a:r>
              <a:rPr lang="es-CO" dirty="0" smtClean="0"/>
              <a:t>: “No </a:t>
            </a:r>
            <a:r>
              <a:rPr lang="es-CO" dirty="0"/>
              <a:t>os unáis en yugo desigual con los </a:t>
            </a:r>
            <a:r>
              <a:rPr lang="es-CO" dirty="0" smtClean="0"/>
              <a:t>incrédulos”</a:t>
            </a:r>
            <a:endParaRPr lang="es-CO" dirty="0"/>
          </a:p>
        </p:txBody>
      </p:sp>
    </p:spTree>
    <p:extLst>
      <p:ext uri="{BB962C8B-B14F-4D97-AF65-F5344CB8AC3E}">
        <p14:creationId xmlns:p14="http://schemas.microsoft.com/office/powerpoint/2010/main" val="27229133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2697" y="640079"/>
            <a:ext cx="11534503" cy="5486401"/>
          </a:xfrm>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buNone/>
            </a:pPr>
            <a:r>
              <a:rPr lang="es-CO" dirty="0" smtClean="0"/>
              <a:t>En estos cuatro textos Dios establece el modelo sobre el cual se deben regir los hijos he hijas de Dios.</a:t>
            </a:r>
          </a:p>
          <a:p>
            <a:pPr marL="457200" lvl="1" indent="0">
              <a:buNone/>
            </a:pPr>
            <a:endParaRPr lang="es-CO" dirty="0" smtClean="0"/>
          </a:p>
          <a:p>
            <a:pPr marL="457200" lvl="1" indent="0">
              <a:buNone/>
            </a:pPr>
            <a:r>
              <a:rPr lang="es-CO" sz="2800" dirty="0" smtClean="0"/>
              <a:t>1). </a:t>
            </a:r>
            <a:r>
              <a:rPr lang="es-CO" sz="2800" dirty="0" smtClean="0">
                <a:solidFill>
                  <a:srgbClr val="FF0000"/>
                </a:solidFill>
              </a:rPr>
              <a:t>No deben procrear antes de casarse. </a:t>
            </a:r>
          </a:p>
          <a:p>
            <a:pPr marL="457200" lvl="1" indent="0">
              <a:buNone/>
            </a:pPr>
            <a:r>
              <a:rPr lang="es-CO" sz="2800" dirty="0" smtClean="0"/>
              <a:t>2). </a:t>
            </a:r>
            <a:r>
              <a:rPr lang="es-CO" sz="2800" dirty="0" smtClean="0">
                <a:solidFill>
                  <a:srgbClr val="FF0000"/>
                </a:solidFill>
              </a:rPr>
              <a:t>Nunca deben divorciarse de su cónyuge., dado que Dios odia el divorcio.</a:t>
            </a:r>
          </a:p>
          <a:p>
            <a:pPr marL="457200" lvl="1" indent="0">
              <a:buNone/>
            </a:pPr>
            <a:r>
              <a:rPr lang="es-CO" sz="2800" dirty="0" smtClean="0"/>
              <a:t>3). </a:t>
            </a:r>
            <a:r>
              <a:rPr lang="es-CO" sz="2800" dirty="0" smtClean="0">
                <a:solidFill>
                  <a:srgbClr val="FF0000"/>
                </a:solidFill>
              </a:rPr>
              <a:t>No deben unirse en matrimonio con un incrédulo.</a:t>
            </a:r>
          </a:p>
          <a:p>
            <a:pPr marL="457200" lvl="1" indent="0">
              <a:buNone/>
            </a:pPr>
            <a:r>
              <a:rPr lang="es-CO" sz="2800" dirty="0" smtClean="0"/>
              <a:t>4). </a:t>
            </a:r>
            <a:r>
              <a:rPr lang="es-CO" sz="2800" dirty="0" smtClean="0">
                <a:solidFill>
                  <a:srgbClr val="FF0000"/>
                </a:solidFill>
              </a:rPr>
              <a:t>Si se divorcian deben permanecer solos, ya que tienen un compromiso matrimonial delante de Dios, y este solamente lo anula la muerte.</a:t>
            </a:r>
          </a:p>
          <a:p>
            <a:pPr marL="0" indent="0">
              <a:buNone/>
            </a:pPr>
            <a:endParaRPr lang="es-CO" dirty="0" smtClean="0"/>
          </a:p>
          <a:p>
            <a:pPr marL="0" indent="0">
              <a:buNone/>
            </a:pPr>
            <a:r>
              <a:rPr lang="es-CO" dirty="0" smtClean="0"/>
              <a:t>Estas prácticas son comunes entre los que no son hijos de Dios. ¿Quienes son los llamados “hijos de Dios”? </a:t>
            </a:r>
            <a:r>
              <a:rPr lang="es-CO" dirty="0" smtClean="0">
                <a:solidFill>
                  <a:srgbClr val="FF0000"/>
                </a:solidFill>
              </a:rPr>
              <a:t>(Ver Juan 1:11,12). </a:t>
            </a:r>
          </a:p>
          <a:p>
            <a:pPr marL="0" indent="0">
              <a:buNone/>
            </a:pPr>
            <a:r>
              <a:rPr lang="es-CO" dirty="0" smtClean="0"/>
              <a:t>Si un hijo de Dios practica estas cosas, está viviendo al mismo nivel del mundo. Por tanto ha negado los principios establecidos por Dios en Su Palabra, y está repitiendo las mismas cosas que ocasionaron el desagrado de Dios, cuyo desenlace finalmente fue el diluvio. </a:t>
            </a:r>
            <a:r>
              <a:rPr lang="es-CO" dirty="0" smtClean="0">
                <a:solidFill>
                  <a:srgbClr val="FF0000"/>
                </a:solidFill>
              </a:rPr>
              <a:t>(Ver Ge, 6:1-13; Mat. 24: 37-39). </a:t>
            </a:r>
            <a:endParaRPr lang="es-CO" dirty="0">
              <a:solidFill>
                <a:srgbClr val="FF0000"/>
              </a:solidFill>
            </a:endParaRPr>
          </a:p>
        </p:txBody>
      </p:sp>
    </p:spTree>
    <p:extLst>
      <p:ext uri="{BB962C8B-B14F-4D97-AF65-F5344CB8AC3E}">
        <p14:creationId xmlns:p14="http://schemas.microsoft.com/office/powerpoint/2010/main" val="532718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3691" y="182880"/>
            <a:ext cx="11848012" cy="6492240"/>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s-CO" dirty="0" smtClean="0"/>
              <a:t>Nóte que fueron los “hijos de Dios”, los que tomaron la iniciativa de fijar la vista en las “hijas de los hombres”, estos deberían conquistar a las “hijas de los hombres”, </a:t>
            </a:r>
            <a:r>
              <a:rPr lang="es-CO" u="sng" dirty="0" smtClean="0"/>
              <a:t>pero para Dios, no para ellos</a:t>
            </a:r>
            <a:r>
              <a:rPr lang="es-CO" dirty="0" smtClean="0"/>
              <a:t>. Y ellas por sus atributos, los conquistaron para si, y acabaron con su fe, y tras ese pecado, cometieron otro pecado, y otro y otro</a:t>
            </a:r>
            <a:r>
              <a:rPr lang="es-CO" dirty="0"/>
              <a:t>, </a:t>
            </a:r>
            <a:r>
              <a:rPr lang="es-CO" dirty="0" smtClean="0"/>
              <a:t>“hasta que la </a:t>
            </a:r>
            <a:r>
              <a:rPr lang="es-CO" dirty="0"/>
              <a:t>maldad de los hombres era mucha en la tierra, </a:t>
            </a:r>
            <a:r>
              <a:rPr lang="es-CO" dirty="0" smtClean="0"/>
              <a:t>“hasta que </a:t>
            </a:r>
            <a:r>
              <a:rPr lang="es-CO" dirty="0"/>
              <a:t>todo designio de los pensamientos de su corazón solo era de continuo el </a:t>
            </a:r>
            <a:r>
              <a:rPr lang="es-CO" dirty="0" smtClean="0"/>
              <a:t>mal</a:t>
            </a:r>
            <a:r>
              <a:rPr lang="es-CO" dirty="0"/>
              <a:t>”; </a:t>
            </a:r>
            <a:r>
              <a:rPr lang="es-CO" dirty="0" smtClean="0"/>
              <a:t>y era tanta la maldad, que la Biblia dice: “y </a:t>
            </a:r>
            <a:r>
              <a:rPr lang="es-CO" dirty="0"/>
              <a:t>se arrepintió Jehová de haber hecho al hombre en la tierra, y le dolió en su </a:t>
            </a:r>
            <a:r>
              <a:rPr lang="es-CO" dirty="0" smtClean="0"/>
              <a:t>corazón”. Por eso, finalmente fueron destruidos en el diluvio.</a:t>
            </a:r>
          </a:p>
          <a:p>
            <a:pPr marL="457200" lvl="1" indent="0">
              <a:buNone/>
            </a:pPr>
            <a:endParaRPr lang="es-CO" sz="2800" dirty="0" smtClean="0"/>
          </a:p>
          <a:p>
            <a:pPr marL="457200" lvl="1" indent="0">
              <a:buNone/>
            </a:pPr>
            <a:r>
              <a:rPr lang="es-CO" sz="2800" dirty="0" smtClean="0"/>
              <a:t>Otro ejemplo de que con los principios establecidos por Dios no se juega, es la vida desordenada sexualmente de los habitantes de las ciudades de Sodoma, Gomorra, Adma, Zeboim</a:t>
            </a:r>
            <a:r>
              <a:rPr lang="es-CO" sz="2800" dirty="0"/>
              <a:t> </a:t>
            </a:r>
            <a:r>
              <a:rPr lang="es-CO" sz="2800" dirty="0" smtClean="0"/>
              <a:t>y Bela, quienes bailaban desnudos, y tenían relaciones sexuales hombre con hombre y mujer con mujer, contrario a lo establecido por Dios, en la creación. Las hijas fornicaban en la casa de sus papás, había robos y asesinatos por doquier, no se respetaba la Ley de Dios, solamente les interesaba darle rienda suela a sus paciones.</a:t>
            </a:r>
          </a:p>
          <a:p>
            <a:pPr marL="457200" lvl="1" indent="0">
              <a:buNone/>
            </a:pPr>
            <a:endParaRPr lang="es-CO" sz="2800" dirty="0"/>
          </a:p>
        </p:txBody>
      </p:sp>
    </p:spTree>
    <p:extLst>
      <p:ext uri="{BB962C8B-B14F-4D97-AF65-F5344CB8AC3E}">
        <p14:creationId xmlns:p14="http://schemas.microsoft.com/office/powerpoint/2010/main" val="3522580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671493"/>
          </a:xfrm>
        </p:spPr>
        <p:txBody>
          <a:bodyPr>
            <a:normAutofit fontScale="90000"/>
          </a:bodyPr>
          <a:lstStyle/>
          <a:p>
            <a:pPr algn="ctr"/>
            <a:r>
              <a:rPr lang="es-CO" sz="3100" b="1" dirty="0"/>
              <a:t>Había tanta iniquidad que Dios las destruyó con fuego y azufre, en el “ardor de su ira”, Por eso Dios no las dejo vivir más en ese camino de maldad.  </a:t>
            </a:r>
            <a:r>
              <a:rPr lang="es-CO" sz="3100" b="1" dirty="0" smtClean="0"/>
              <a:t/>
            </a:r>
            <a:br>
              <a:rPr lang="es-CO" sz="3100" b="1" dirty="0" smtClean="0"/>
            </a:br>
            <a:r>
              <a:rPr lang="es-CO" sz="3100" b="1" dirty="0" smtClean="0">
                <a:solidFill>
                  <a:srgbClr val="FF0000"/>
                </a:solidFill>
              </a:rPr>
              <a:t>(Ver Is.5:20-24</a:t>
            </a:r>
            <a:r>
              <a:rPr lang="es-CO" sz="3100" b="1" dirty="0">
                <a:solidFill>
                  <a:srgbClr val="FF0000"/>
                </a:solidFill>
              </a:rPr>
              <a:t>; Deuteronomio 29:23, Romanos 1:18-32; Romanos 6:23</a:t>
            </a:r>
            <a:r>
              <a:rPr lang="es-CO" sz="3100" b="1" dirty="0" smtClean="0">
                <a:solidFill>
                  <a:srgbClr val="FF0000"/>
                </a:solidFill>
              </a:rPr>
              <a:t>).</a:t>
            </a:r>
            <a:endParaRPr lang="es-CO" b="1" dirty="0">
              <a:solidFill>
                <a:srgbClr val="FF0000"/>
              </a:solidFill>
            </a:endParaRPr>
          </a:p>
        </p:txBody>
      </p:sp>
      <p:sp>
        <p:nvSpPr>
          <p:cNvPr id="3" name="Marcador de contenido 2"/>
          <p:cNvSpPr>
            <a:spLocks noGrp="1"/>
          </p:cNvSpPr>
          <p:nvPr>
            <p:ph idx="1"/>
          </p:nvPr>
        </p:nvSpPr>
        <p:spPr>
          <a:xfrm>
            <a:off x="838200" y="5470382"/>
            <a:ext cx="10515600" cy="1205345"/>
          </a:xfrm>
        </p:spPr>
        <p:txBody>
          <a:bodyPr>
            <a:noAutofit/>
          </a:bodyPr>
          <a:lstStyle/>
          <a:p>
            <a:pPr marL="0" indent="0" algn="ctr">
              <a:buNone/>
            </a:pPr>
            <a:r>
              <a:rPr lang="es-CO" b="1" dirty="0"/>
              <a:t>En </a:t>
            </a:r>
            <a:r>
              <a:rPr lang="es-CO" b="1" dirty="0" smtClean="0"/>
              <a:t>esas ciudades seguramente </a:t>
            </a:r>
            <a:r>
              <a:rPr lang="es-CO" b="1" dirty="0"/>
              <a:t>habían miles de habitantes, quizá millones, y solamente de Sodoma se salvaron cuatro personas, Lot, su esposa y dos de sus hijas</a:t>
            </a:r>
            <a:r>
              <a:rPr lang="es-CO" b="1" dirty="0" smtClean="0"/>
              <a:t>. </a:t>
            </a:r>
            <a:endParaRPr lang="es-CO" b="1" dirty="0"/>
          </a:p>
        </p:txBody>
      </p:sp>
      <p:pic>
        <p:nvPicPr>
          <p:cNvPr id="4" name="Imagen 3"/>
          <p:cNvPicPr>
            <a:picLocks noChangeAspect="1"/>
          </p:cNvPicPr>
          <p:nvPr/>
        </p:nvPicPr>
        <p:blipFill>
          <a:blip r:embed="rId3"/>
          <a:stretch>
            <a:fillRect/>
          </a:stretch>
        </p:blipFill>
        <p:spPr>
          <a:xfrm>
            <a:off x="838199" y="2216728"/>
            <a:ext cx="3290455" cy="3073544"/>
          </a:xfrm>
          <a:prstGeom prst="rect">
            <a:avLst/>
          </a:prstGeom>
        </p:spPr>
      </p:pic>
      <p:pic>
        <p:nvPicPr>
          <p:cNvPr id="5" name="Imagen 4"/>
          <p:cNvPicPr>
            <a:picLocks noChangeAspect="1"/>
          </p:cNvPicPr>
          <p:nvPr/>
        </p:nvPicPr>
        <p:blipFill>
          <a:blip r:embed="rId4"/>
          <a:stretch>
            <a:fillRect/>
          </a:stretch>
        </p:blipFill>
        <p:spPr>
          <a:xfrm>
            <a:off x="4307898" y="2216729"/>
            <a:ext cx="3201266" cy="3073544"/>
          </a:xfrm>
          <a:prstGeom prst="rect">
            <a:avLst/>
          </a:prstGeom>
        </p:spPr>
      </p:pic>
      <p:pic>
        <p:nvPicPr>
          <p:cNvPr id="6" name="Imagen 5"/>
          <p:cNvPicPr>
            <a:picLocks noChangeAspect="1"/>
          </p:cNvPicPr>
          <p:nvPr/>
        </p:nvPicPr>
        <p:blipFill>
          <a:blip r:embed="rId5"/>
          <a:stretch>
            <a:fillRect/>
          </a:stretch>
        </p:blipFill>
        <p:spPr>
          <a:xfrm>
            <a:off x="7643812" y="2216728"/>
            <a:ext cx="3709988" cy="3073544"/>
          </a:xfrm>
          <a:prstGeom prst="rect">
            <a:avLst/>
          </a:prstGeom>
        </p:spPr>
      </p:pic>
    </p:spTree>
    <p:extLst>
      <p:ext uri="{BB962C8B-B14F-4D97-AF65-F5344CB8AC3E}">
        <p14:creationId xmlns:p14="http://schemas.microsoft.com/office/powerpoint/2010/main" val="4280671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131" y="352696"/>
            <a:ext cx="11769635" cy="6230983"/>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lvl="1"/>
            <a:r>
              <a:rPr lang="es-CO" dirty="0"/>
              <a:t>Infringir la ley de Dios es un delito mortal, tan grave que Pablo dice:  “</a:t>
            </a:r>
            <a:r>
              <a:rPr lang="es-CO" dirty="0">
                <a:latin typeface="Bell MT" panose="02020503060305020303" pitchFamily="18" charset="0"/>
              </a:rPr>
              <a:t>Manifiestas son las obras de la carne, que son: </a:t>
            </a:r>
            <a:r>
              <a:rPr lang="es-CO" u="sng" dirty="0">
                <a:latin typeface="Bell MT" panose="02020503060305020303" pitchFamily="18" charset="0"/>
              </a:rPr>
              <a:t>adulterio</a:t>
            </a:r>
            <a:r>
              <a:rPr lang="es-CO" dirty="0">
                <a:latin typeface="Bell MT" panose="02020503060305020303" pitchFamily="18" charset="0"/>
              </a:rPr>
              <a:t>, </a:t>
            </a:r>
            <a:r>
              <a:rPr lang="es-CO" u="sng" dirty="0">
                <a:latin typeface="Bell MT" panose="02020503060305020303" pitchFamily="18" charset="0"/>
              </a:rPr>
              <a:t>fornicación</a:t>
            </a:r>
            <a:r>
              <a:rPr lang="es-CO" dirty="0">
                <a:latin typeface="Bell MT" panose="02020503060305020303" pitchFamily="18" charset="0"/>
              </a:rPr>
              <a:t>, inmundicia, lujuria, 20 idolatría, hechicerías, enemistades, pleitos, celos, iras, contiendas, divisiones, herejías, 21 envidias, homicidios, borracheras, orgías, y cosas semejantes a estas. En cuanto a esto, os advierto, como ya os he dicho antes, que LOS QUE </a:t>
            </a:r>
            <a:r>
              <a:rPr lang="es-CO" u="sng" dirty="0">
                <a:latin typeface="Bell MT" panose="02020503060305020303" pitchFamily="18" charset="0"/>
              </a:rPr>
              <a:t>PRACTICAN</a:t>
            </a:r>
            <a:r>
              <a:rPr lang="es-CO" dirty="0">
                <a:latin typeface="Bell MT" panose="02020503060305020303" pitchFamily="18" charset="0"/>
              </a:rPr>
              <a:t> TALES COSAS NO HEREDARÁN EL REINO DE </a:t>
            </a:r>
            <a:r>
              <a:rPr lang="es-CO" dirty="0" smtClean="0">
                <a:latin typeface="Bell MT" panose="02020503060305020303" pitchFamily="18" charset="0"/>
              </a:rPr>
              <a:t>DIOS”</a:t>
            </a:r>
            <a:r>
              <a:rPr lang="es-CO" dirty="0" smtClean="0"/>
              <a:t>. </a:t>
            </a:r>
            <a:r>
              <a:rPr lang="es-CO" dirty="0">
                <a:solidFill>
                  <a:srgbClr val="FF0000"/>
                </a:solidFill>
              </a:rPr>
              <a:t>(Ga.5:19-21</a:t>
            </a:r>
            <a:r>
              <a:rPr lang="es-CO" dirty="0" smtClean="0">
                <a:solidFill>
                  <a:srgbClr val="FF0000"/>
                </a:solidFill>
              </a:rPr>
              <a:t>).</a:t>
            </a:r>
            <a:endParaRPr lang="es-CO" dirty="0">
              <a:solidFill>
                <a:srgbClr val="FF0000"/>
              </a:solidFill>
            </a:endParaRPr>
          </a:p>
          <a:p>
            <a:pPr lvl="1"/>
            <a:r>
              <a:rPr lang="es-CO" sz="2800" dirty="0" smtClean="0"/>
              <a:t>Como sucedió en el tiempo del diluvio, Cristo dijo que se repetiría poco antes de su regreso a la tierra, y lo mismo sucedería en el caso de Sodoma: </a:t>
            </a:r>
            <a:r>
              <a:rPr lang="es-CO" sz="2800" dirty="0" smtClean="0">
                <a:solidFill>
                  <a:srgbClr val="FF0000"/>
                </a:solidFill>
              </a:rPr>
              <a:t>(Luc.17:28-30</a:t>
            </a:r>
            <a:r>
              <a:rPr lang="es-CO" sz="2800" dirty="0">
                <a:solidFill>
                  <a:srgbClr val="FF0000"/>
                </a:solidFill>
              </a:rPr>
              <a:t>). </a:t>
            </a:r>
            <a:r>
              <a:rPr lang="es-CO" sz="2800" dirty="0" smtClean="0"/>
              <a:t>“</a:t>
            </a:r>
            <a:r>
              <a:rPr lang="es-CO" sz="2800" dirty="0" smtClean="0">
                <a:latin typeface="Bell MT" panose="02020503060305020303" pitchFamily="18" charset="0"/>
              </a:rPr>
              <a:t>Asimismo</a:t>
            </a:r>
            <a:r>
              <a:rPr lang="es-CO" sz="2800" dirty="0">
                <a:latin typeface="Bell MT" panose="02020503060305020303" pitchFamily="18" charset="0"/>
              </a:rPr>
              <a:t>, como sucedió en los días de Lot</a:t>
            </a:r>
            <a:r>
              <a:rPr lang="es-CO" sz="2800" dirty="0" smtClean="0">
                <a:latin typeface="Bell MT" panose="02020503060305020303" pitchFamily="18" charset="0"/>
              </a:rPr>
              <a:t>, </a:t>
            </a:r>
            <a:r>
              <a:rPr lang="es-CO" sz="2800" dirty="0">
                <a:latin typeface="Bell MT" panose="02020503060305020303" pitchFamily="18" charset="0"/>
              </a:rPr>
              <a:t>cuando comían, bebían, compraban, vendían, plantaban, edificaban; </a:t>
            </a:r>
            <a:r>
              <a:rPr lang="es-CO" sz="2800" dirty="0" smtClean="0">
                <a:latin typeface="Bell MT" panose="02020503060305020303" pitchFamily="18" charset="0"/>
              </a:rPr>
              <a:t>29 </a:t>
            </a:r>
            <a:r>
              <a:rPr lang="es-CO" sz="2800" dirty="0">
                <a:latin typeface="Bell MT" panose="02020503060305020303" pitchFamily="18" charset="0"/>
              </a:rPr>
              <a:t>pero el día en que Lot salió de Sodoma, llovió del cielo fuego y azufre y los destruyó a todos. </a:t>
            </a:r>
            <a:r>
              <a:rPr lang="es-CO" sz="2800" dirty="0" smtClean="0">
                <a:latin typeface="Bell MT" panose="02020503060305020303" pitchFamily="18" charset="0"/>
              </a:rPr>
              <a:t>30 </a:t>
            </a:r>
            <a:r>
              <a:rPr lang="es-CO" sz="2800" dirty="0">
                <a:latin typeface="Bell MT" panose="02020503060305020303" pitchFamily="18" charset="0"/>
              </a:rPr>
              <a:t>Así será el día en que el Hijo del hombre se </a:t>
            </a:r>
            <a:r>
              <a:rPr lang="es-CO" sz="2800" dirty="0" smtClean="0">
                <a:latin typeface="Bell MT" panose="02020503060305020303" pitchFamily="18" charset="0"/>
              </a:rPr>
              <a:t>manifieste</a:t>
            </a:r>
            <a:r>
              <a:rPr lang="es-CO" sz="2800" dirty="0" smtClean="0"/>
              <a:t>”.</a:t>
            </a:r>
          </a:p>
          <a:p>
            <a:r>
              <a:rPr lang="es-CO" dirty="0" smtClean="0"/>
              <a:t> Esto es precisamente lo que está sucediendo hoy, no solamente en el mundo secular, sino en la misma iglesia, divorcios, nuevos matrimonios, lo que equivale según la Biblia, a vivir en adulterio. Lo cual indica que se están olvidando los principios que Dios claramente estableció en su Palabra, y que deben marcar la diferencia entre el mundo y la iglesia.   </a:t>
            </a:r>
          </a:p>
        </p:txBody>
      </p:sp>
    </p:spTree>
    <p:extLst>
      <p:ext uri="{BB962C8B-B14F-4D97-AF65-F5344CB8AC3E}">
        <p14:creationId xmlns:p14="http://schemas.microsoft.com/office/powerpoint/2010/main" val="2207544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2069" y="182880"/>
            <a:ext cx="11717382" cy="6413863"/>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pPr lvl="1"/>
            <a:r>
              <a:rPr lang="es-CO" sz="2800" dirty="0" smtClean="0"/>
              <a:t>Por ende debemos escuchar atentamente la Palabra de Dios que dice: </a:t>
            </a:r>
            <a:r>
              <a:rPr lang="es-CO" sz="2800" dirty="0" smtClean="0">
                <a:solidFill>
                  <a:srgbClr val="FF0000"/>
                </a:solidFill>
              </a:rPr>
              <a:t>(1 Cor.7:10,11)</a:t>
            </a:r>
            <a:r>
              <a:rPr lang="es-CO" sz="2800" dirty="0"/>
              <a:t>.</a:t>
            </a:r>
            <a:r>
              <a:rPr lang="es-CO" sz="2800" dirty="0" smtClean="0"/>
              <a:t> “</a:t>
            </a:r>
            <a:r>
              <a:rPr lang="es-CO" sz="2800" dirty="0" smtClean="0">
                <a:latin typeface="Bell MT" panose="02020503060305020303" pitchFamily="18" charset="0"/>
              </a:rPr>
              <a:t>A </a:t>
            </a:r>
            <a:r>
              <a:rPr lang="es-CO" sz="2800" dirty="0">
                <a:latin typeface="Bell MT" panose="02020503060305020303" pitchFamily="18" charset="0"/>
              </a:rPr>
              <a:t>los que están unidos en matrimonio, </a:t>
            </a:r>
            <a:r>
              <a:rPr lang="es-CO" sz="2600" u="sng" dirty="0" smtClean="0">
                <a:latin typeface="Bell MT" panose="02020503060305020303" pitchFamily="18" charset="0"/>
              </a:rPr>
              <a:t>MANDO</a:t>
            </a:r>
            <a:r>
              <a:rPr lang="es-CO" sz="2600" dirty="0" smtClean="0">
                <a:latin typeface="Bell MT" panose="02020503060305020303" pitchFamily="18" charset="0"/>
              </a:rPr>
              <a:t>, </a:t>
            </a:r>
            <a:r>
              <a:rPr lang="es-CO" sz="2600" u="sng" dirty="0" smtClean="0">
                <a:latin typeface="Bell MT" panose="02020503060305020303" pitchFamily="18" charset="0"/>
              </a:rPr>
              <a:t>NO YO, SINO EL SEÑOR</a:t>
            </a:r>
            <a:r>
              <a:rPr lang="es-CO" sz="2800" dirty="0" smtClean="0">
                <a:latin typeface="Bell MT" panose="02020503060305020303" pitchFamily="18" charset="0"/>
              </a:rPr>
              <a:t>, </a:t>
            </a:r>
            <a:r>
              <a:rPr lang="es-CO" sz="2600" dirty="0" smtClean="0">
                <a:latin typeface="Bell MT" panose="02020503060305020303" pitchFamily="18" charset="0"/>
              </a:rPr>
              <a:t>QUE LA MUJER NO SE SEPARE DEL MARIDO; 11 Y SI SE SEPARA, </a:t>
            </a:r>
            <a:r>
              <a:rPr lang="es-CO" sz="2600" u="sng" dirty="0" smtClean="0">
                <a:latin typeface="Bell MT" panose="02020503060305020303" pitchFamily="18" charset="0"/>
              </a:rPr>
              <a:t>QUÉDESE SIN CASAR </a:t>
            </a:r>
            <a:r>
              <a:rPr lang="es-CO" sz="2600" dirty="0" smtClean="0">
                <a:latin typeface="Bell MT" panose="02020503060305020303" pitchFamily="18" charset="0"/>
              </a:rPr>
              <a:t>O </a:t>
            </a:r>
            <a:r>
              <a:rPr lang="es-CO" sz="2600" b="1" u="sng" dirty="0" smtClean="0">
                <a:latin typeface="Bell MT" panose="02020503060305020303" pitchFamily="18" charset="0"/>
              </a:rPr>
              <a:t>RECONCÍLIESE CON SU MARIDO</a:t>
            </a:r>
            <a:r>
              <a:rPr lang="es-CO" sz="2600" dirty="0" smtClean="0">
                <a:latin typeface="Bell MT" panose="02020503060305020303" pitchFamily="18" charset="0"/>
              </a:rPr>
              <a:t>; Y QUE EL </a:t>
            </a:r>
            <a:r>
              <a:rPr lang="es-CO" sz="2600" u="sng" dirty="0" smtClean="0">
                <a:latin typeface="Bell MT" panose="02020503060305020303" pitchFamily="18" charset="0"/>
              </a:rPr>
              <a:t>MARIDO NO ABANDONE A SU MUJER</a:t>
            </a:r>
            <a:r>
              <a:rPr lang="es-CO" sz="2800" dirty="0" smtClean="0"/>
              <a:t>”. </a:t>
            </a:r>
          </a:p>
          <a:p>
            <a:r>
              <a:rPr lang="es-CO" dirty="0"/>
              <a:t>Hermanos por favor, </a:t>
            </a:r>
            <a:r>
              <a:rPr lang="es-CO" dirty="0" smtClean="0"/>
              <a:t>los que estamos unidos en matrimonio, la solución para evitar que esto no nos suceda a nosotros también, les pido que nos aferrémonos </a:t>
            </a:r>
            <a:r>
              <a:rPr lang="es-CO" dirty="0"/>
              <a:t>de la mano de Cristo, consagremos nuestra vida </a:t>
            </a:r>
            <a:r>
              <a:rPr lang="es-CO" dirty="0" smtClean="0"/>
              <a:t>plenamente a </a:t>
            </a:r>
            <a:r>
              <a:rPr lang="es-CO" dirty="0"/>
              <a:t>Él, que por su gracia nos de el </a:t>
            </a:r>
            <a:r>
              <a:rPr lang="es-CO" dirty="0" smtClean="0"/>
              <a:t>poder del Espíritu Santo, </a:t>
            </a:r>
            <a:r>
              <a:rPr lang="es-CO" dirty="0"/>
              <a:t>para ser fiel a nuestro voto matrimonial. </a:t>
            </a:r>
            <a:endParaRPr lang="es-CO" dirty="0" smtClean="0"/>
          </a:p>
          <a:p>
            <a:pPr lvl="1"/>
            <a:endParaRPr lang="es-CO" sz="2800" dirty="0" smtClean="0"/>
          </a:p>
          <a:p>
            <a:pPr lvl="1"/>
            <a:r>
              <a:rPr lang="es-CO" sz="2800" dirty="0" smtClean="0"/>
              <a:t>Dios está tan interesado en que obedezcamos su Palabra que en </a:t>
            </a:r>
            <a:r>
              <a:rPr lang="es-CO" sz="2800" dirty="0" smtClean="0">
                <a:solidFill>
                  <a:srgbClr val="FF0000"/>
                </a:solidFill>
              </a:rPr>
              <a:t>Ez.36:27</a:t>
            </a:r>
            <a:r>
              <a:rPr lang="es-CO" sz="2800" dirty="0" smtClean="0"/>
              <a:t>, dice</a:t>
            </a:r>
            <a:r>
              <a:rPr lang="es-CO" sz="2800" dirty="0"/>
              <a:t>: </a:t>
            </a:r>
            <a:r>
              <a:rPr lang="es-CO" sz="2800" dirty="0" smtClean="0"/>
              <a:t>“</a:t>
            </a:r>
            <a:r>
              <a:rPr lang="es-CO" sz="3000" dirty="0" smtClean="0">
                <a:latin typeface="Bell MT" panose="02020503060305020303" pitchFamily="18" charset="0"/>
              </a:rPr>
              <a:t>Y </a:t>
            </a:r>
            <a:r>
              <a:rPr lang="es-CO" sz="3000" dirty="0">
                <a:latin typeface="Bell MT" panose="02020503060305020303" pitchFamily="18" charset="0"/>
              </a:rPr>
              <a:t>pondré dentro de vosotros mi Espíritu, y haré que andéis en mis mandamientos, y guardéis mis derechos, y los pongáis por </a:t>
            </a:r>
            <a:r>
              <a:rPr lang="es-CO" sz="3000" dirty="0" smtClean="0">
                <a:latin typeface="Bell MT" panose="02020503060305020303" pitchFamily="18" charset="0"/>
              </a:rPr>
              <a:t>obra</a:t>
            </a:r>
            <a:r>
              <a:rPr lang="es-CO" sz="2800" dirty="0" smtClean="0"/>
              <a:t>”. </a:t>
            </a:r>
          </a:p>
          <a:p>
            <a:endParaRPr lang="es-CO" dirty="0" smtClean="0"/>
          </a:p>
          <a:p>
            <a:r>
              <a:rPr lang="es-CO" dirty="0" smtClean="0"/>
              <a:t>Por tanto, es el Espíritu Santo el que nos capacita para que tanto el esposo como la esposa, estemos dispuestos a </a:t>
            </a:r>
            <a:r>
              <a:rPr lang="es-CO" u="sng" dirty="0" smtClean="0"/>
              <a:t>perdonar</a:t>
            </a:r>
            <a:r>
              <a:rPr lang="es-CO" dirty="0" smtClean="0"/>
              <a:t> las faltas del otro, </a:t>
            </a:r>
            <a:r>
              <a:rPr lang="es-CO" u="sng" dirty="0" smtClean="0"/>
              <a:t>que son la causa de divorcio</a:t>
            </a:r>
            <a:r>
              <a:rPr lang="es-CO" dirty="0" smtClean="0"/>
              <a:t>, y así crecer mutuamente en el amor de Dios, quien pasó por alto </a:t>
            </a:r>
            <a:r>
              <a:rPr lang="es-CO" u="sng" dirty="0" smtClean="0"/>
              <a:t>todas</a:t>
            </a:r>
            <a:r>
              <a:rPr lang="es-CO" dirty="0" smtClean="0"/>
              <a:t> nuestras ofensas. </a:t>
            </a:r>
          </a:p>
        </p:txBody>
      </p:sp>
    </p:spTree>
    <p:extLst>
      <p:ext uri="{BB962C8B-B14F-4D97-AF65-F5344CB8AC3E}">
        <p14:creationId xmlns:p14="http://schemas.microsoft.com/office/powerpoint/2010/main" val="2850637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5943" y="209006"/>
            <a:ext cx="11848011" cy="6492240"/>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fontScale="92500" lnSpcReduction="20000"/>
          </a:bodyPr>
          <a:lstStyle/>
          <a:p>
            <a:pPr lvl="1"/>
            <a:r>
              <a:rPr lang="es-CO" sz="2800" dirty="0" smtClean="0"/>
              <a:t>Nos amo tanto que </a:t>
            </a:r>
            <a:r>
              <a:rPr lang="es-CO" sz="2800" dirty="0" smtClean="0">
                <a:solidFill>
                  <a:srgbClr val="FF0000"/>
                </a:solidFill>
              </a:rPr>
              <a:t>Juan </a:t>
            </a:r>
            <a:r>
              <a:rPr lang="es-CO" sz="2800" dirty="0">
                <a:solidFill>
                  <a:srgbClr val="FF0000"/>
                </a:solidFill>
              </a:rPr>
              <a:t>3:16 </a:t>
            </a:r>
            <a:r>
              <a:rPr lang="es-CO" sz="2800" dirty="0"/>
              <a:t>dice: “</a:t>
            </a:r>
            <a:r>
              <a:rPr lang="es-CO" sz="2800" dirty="0">
                <a:latin typeface="Bell MT" panose="02020503060305020303" pitchFamily="18" charset="0"/>
              </a:rPr>
              <a:t>De tal manera amó Dios al mundo, que ha dado a su Hijo unigénito, para que todo aquel que en él cree no se pierda, sino que tenga vida eterna</a:t>
            </a:r>
            <a:r>
              <a:rPr lang="es-CO" sz="2800" dirty="0" smtClean="0"/>
              <a:t>”.</a:t>
            </a:r>
          </a:p>
          <a:p>
            <a:pPr lvl="1"/>
            <a:endParaRPr lang="es-CO" sz="2600" dirty="0" smtClean="0"/>
          </a:p>
          <a:p>
            <a:pPr lvl="1"/>
            <a:r>
              <a:rPr lang="es-CO" sz="3000" dirty="0" smtClean="0"/>
              <a:t>Así que por grave que haya sido la ofensa de tu cónyuge, tu llamándote “hijo/a de Dios”, debes estar dispuesto/a a perdonar, así como Dios te perdonó en Cristo. Teniendo presente la condición que Cristo menciona </a:t>
            </a:r>
            <a:r>
              <a:rPr lang="es-CO" sz="3000" dirty="0"/>
              <a:t>en </a:t>
            </a:r>
            <a:r>
              <a:rPr lang="es-CO" sz="3000" dirty="0" smtClean="0">
                <a:solidFill>
                  <a:srgbClr val="FF0000"/>
                </a:solidFill>
              </a:rPr>
              <a:t>Mat.6:14,15</a:t>
            </a:r>
            <a:r>
              <a:rPr lang="es-CO" sz="3000" dirty="0" smtClean="0"/>
              <a:t>,  “</a:t>
            </a:r>
            <a:r>
              <a:rPr lang="es-CO" sz="3000" dirty="0" smtClean="0">
                <a:latin typeface="Bell MT" panose="02020503060305020303" pitchFamily="18" charset="0"/>
              </a:rPr>
              <a:t>Porque </a:t>
            </a:r>
            <a:r>
              <a:rPr lang="es-CO" sz="3000" dirty="0">
                <a:latin typeface="Bell MT" panose="02020503060305020303" pitchFamily="18" charset="0"/>
              </a:rPr>
              <a:t>si perdonáis a los hombres sus ofensas, os perdonará también a vosotros vuestro Padre celestial; </a:t>
            </a:r>
            <a:r>
              <a:rPr lang="es-CO" sz="3000" dirty="0" smtClean="0">
                <a:latin typeface="Bell MT" panose="02020503060305020303" pitchFamily="18" charset="0"/>
              </a:rPr>
              <a:t>15 </a:t>
            </a:r>
            <a:r>
              <a:rPr lang="es-CO" sz="3000" dirty="0">
                <a:latin typeface="Bell MT" panose="02020503060305020303" pitchFamily="18" charset="0"/>
              </a:rPr>
              <a:t>mas si no perdonáis a los hombres sus ofensas, tampoco vuestro Padre os perdonará vuestras </a:t>
            </a:r>
            <a:r>
              <a:rPr lang="es-CO" sz="3000" dirty="0" smtClean="0">
                <a:latin typeface="Bell MT" panose="02020503060305020303" pitchFamily="18" charset="0"/>
              </a:rPr>
              <a:t>ofensas</a:t>
            </a:r>
            <a:r>
              <a:rPr lang="es-CO" sz="3000" dirty="0" smtClean="0"/>
              <a:t>”.</a:t>
            </a:r>
            <a:endParaRPr lang="es-CO" sz="2600" dirty="0"/>
          </a:p>
          <a:p>
            <a:r>
              <a:rPr lang="es-CO" dirty="0"/>
              <a:t>Yo como siervo de Dios, no puedo suavizar el mensaje, para ser halagado</a:t>
            </a:r>
            <a:r>
              <a:rPr lang="es-CO" dirty="0" smtClean="0"/>
              <a:t>, </a:t>
            </a:r>
            <a:r>
              <a:rPr lang="es-CO" dirty="0"/>
              <a:t>Yo predico las cosas tal como el </a:t>
            </a:r>
            <a:r>
              <a:rPr lang="es-CO" dirty="0" smtClean="0"/>
              <a:t>Espíritu Santo </a:t>
            </a:r>
            <a:r>
              <a:rPr lang="es-CO" dirty="0"/>
              <a:t>me las </a:t>
            </a:r>
            <a:r>
              <a:rPr lang="es-CO" dirty="0" smtClean="0"/>
              <a:t>enseña en la Palabra de Dios. </a:t>
            </a:r>
            <a:r>
              <a:rPr lang="es-CO" dirty="0"/>
              <a:t>Recordándoles que Cristo murió por la iglesia, </a:t>
            </a:r>
            <a:r>
              <a:rPr lang="es-CO" dirty="0" smtClean="0"/>
              <a:t>a pesar de sus muchos pecados, como lo dice </a:t>
            </a:r>
            <a:r>
              <a:rPr lang="es-CO" dirty="0" smtClean="0">
                <a:solidFill>
                  <a:srgbClr val="FF0000"/>
                </a:solidFill>
              </a:rPr>
              <a:t>(</a:t>
            </a:r>
            <a:r>
              <a:rPr lang="es-CO" dirty="0">
                <a:solidFill>
                  <a:srgbClr val="FF0000"/>
                </a:solidFill>
              </a:rPr>
              <a:t>Ef.5:25-28). </a:t>
            </a:r>
            <a:r>
              <a:rPr lang="es-CO" dirty="0" smtClean="0"/>
              <a:t>“</a:t>
            </a:r>
            <a:r>
              <a:rPr lang="es-CO" dirty="0" smtClean="0">
                <a:latin typeface="Bell MT" panose="02020503060305020303" pitchFamily="18" charset="0"/>
              </a:rPr>
              <a:t>Maridos</a:t>
            </a:r>
            <a:r>
              <a:rPr lang="es-CO" dirty="0">
                <a:latin typeface="Bell MT" panose="02020503060305020303" pitchFamily="18" charset="0"/>
              </a:rPr>
              <a:t>, amad a vuestras mujeres, así como Cristo amó a la iglesia, y se entregó a sí mismo por ella, </a:t>
            </a:r>
            <a:r>
              <a:rPr lang="es-CO" dirty="0" smtClean="0">
                <a:latin typeface="Bell MT" panose="02020503060305020303" pitchFamily="18" charset="0"/>
              </a:rPr>
              <a:t>26 </a:t>
            </a:r>
            <a:r>
              <a:rPr lang="es-CO" dirty="0">
                <a:latin typeface="Bell MT" panose="02020503060305020303" pitchFamily="18" charset="0"/>
              </a:rPr>
              <a:t>para </a:t>
            </a:r>
            <a:r>
              <a:rPr lang="es-CO" u="sng" dirty="0">
                <a:latin typeface="Bell MT" panose="02020503060305020303" pitchFamily="18" charset="0"/>
              </a:rPr>
              <a:t>santificarla</a:t>
            </a:r>
            <a:r>
              <a:rPr lang="es-CO" dirty="0">
                <a:latin typeface="Bell MT" panose="02020503060305020303" pitchFamily="18" charset="0"/>
              </a:rPr>
              <a:t>, habiéndola purificado en el lavamiento del agua por la palabra, </a:t>
            </a:r>
            <a:r>
              <a:rPr lang="es-CO" dirty="0" smtClean="0">
                <a:latin typeface="Bell MT" panose="02020503060305020303" pitchFamily="18" charset="0"/>
              </a:rPr>
              <a:t>27 </a:t>
            </a:r>
            <a:r>
              <a:rPr lang="es-CO" dirty="0">
                <a:latin typeface="Bell MT" panose="02020503060305020303" pitchFamily="18" charset="0"/>
              </a:rPr>
              <a:t>a fin de presentársela a sí mismo, una iglesia gloriosa, que no tuviese mancha ni arruga ni cosa semejante, sino que fuese santa y sin mancha. </a:t>
            </a:r>
            <a:r>
              <a:rPr lang="es-CO" dirty="0" smtClean="0">
                <a:latin typeface="Bell MT" panose="02020503060305020303" pitchFamily="18" charset="0"/>
              </a:rPr>
              <a:t>28 </a:t>
            </a:r>
            <a:r>
              <a:rPr lang="es-CO" dirty="0">
                <a:latin typeface="Bell MT" panose="02020503060305020303" pitchFamily="18" charset="0"/>
              </a:rPr>
              <a:t>Así también los maridos deben amar a sus mujeres como a sus mismos cuerpos. El que ama a su mujer, a sí mismo se </a:t>
            </a:r>
            <a:r>
              <a:rPr lang="es-CO" dirty="0" smtClean="0">
                <a:latin typeface="Bell MT" panose="02020503060305020303" pitchFamily="18" charset="0"/>
              </a:rPr>
              <a:t>ama”. </a:t>
            </a:r>
            <a:r>
              <a:rPr lang="es-CO" dirty="0" smtClean="0"/>
              <a:t>El esposo es símbolo de Cristo, y la esposa es símbolo de la iglesia. </a:t>
            </a:r>
            <a:endParaRPr lang="es-CO" dirty="0"/>
          </a:p>
        </p:txBody>
      </p:sp>
    </p:spTree>
    <p:extLst>
      <p:ext uri="{BB962C8B-B14F-4D97-AF65-F5344CB8AC3E}">
        <p14:creationId xmlns:p14="http://schemas.microsoft.com/office/powerpoint/2010/main" val="814627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4320" y="207818"/>
            <a:ext cx="11612880" cy="6456217"/>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fontScale="92500"/>
          </a:bodyPr>
          <a:lstStyle/>
          <a:p>
            <a:pPr lvl="1"/>
            <a:r>
              <a:rPr lang="es-CO" sz="2800" dirty="0" smtClean="0"/>
              <a:t>Recordemos hermanos y amigos que el propósito del matrimonio según lo estableció Dios, es para que seamos felices, </a:t>
            </a:r>
            <a:r>
              <a:rPr lang="es-CO" sz="2800" dirty="0" smtClean="0">
                <a:solidFill>
                  <a:srgbClr val="FF0000"/>
                </a:solidFill>
              </a:rPr>
              <a:t>(Ge.2.18), </a:t>
            </a:r>
            <a:r>
              <a:rPr lang="es-CO" sz="2800" dirty="0" smtClean="0"/>
              <a:t>dice</a:t>
            </a:r>
            <a:r>
              <a:rPr lang="es-CO" sz="2800" dirty="0"/>
              <a:t>: </a:t>
            </a:r>
            <a:r>
              <a:rPr lang="es-CO" sz="2800" dirty="0" smtClean="0"/>
              <a:t> “</a:t>
            </a:r>
            <a:r>
              <a:rPr lang="es-CO" sz="2800" dirty="0" smtClean="0">
                <a:latin typeface="Bell MT" panose="02020503060305020303" pitchFamily="18" charset="0"/>
              </a:rPr>
              <a:t>Y </a:t>
            </a:r>
            <a:r>
              <a:rPr lang="es-CO" sz="2800" dirty="0">
                <a:latin typeface="Bell MT" panose="02020503060305020303" pitchFamily="18" charset="0"/>
              </a:rPr>
              <a:t>dijo Jehová Dios: No es bueno que el hombre esté solo; le haré ayuda idónea para </a:t>
            </a:r>
            <a:r>
              <a:rPr lang="es-CO" sz="2800" dirty="0" smtClean="0">
                <a:latin typeface="Bell MT" panose="02020503060305020303" pitchFamily="18" charset="0"/>
              </a:rPr>
              <a:t>él</a:t>
            </a:r>
            <a:r>
              <a:rPr lang="es-CO" sz="2800" dirty="0" smtClean="0"/>
              <a:t>”. </a:t>
            </a:r>
          </a:p>
          <a:p>
            <a:r>
              <a:rPr lang="es-CO" dirty="0" smtClean="0"/>
              <a:t>Por tanto hermanos y amigos, esto indica que Dios nos ama, por ello creó el matrimonio, para que nos complementemos en el transcurso de la vida, el uno con el otro</a:t>
            </a:r>
            <a:r>
              <a:rPr lang="es-CO" dirty="0"/>
              <a:t>. </a:t>
            </a:r>
            <a:endParaRPr lang="es-CO" dirty="0" smtClean="0"/>
          </a:p>
          <a:p>
            <a:pPr lvl="1"/>
            <a:r>
              <a:rPr lang="es-CO" sz="2800" dirty="0" smtClean="0"/>
              <a:t>Pablo dice: “</a:t>
            </a:r>
            <a:r>
              <a:rPr lang="es-CO" sz="2800" dirty="0" smtClean="0">
                <a:latin typeface="Bell MT" panose="02020503060305020303" pitchFamily="18" charset="0"/>
              </a:rPr>
              <a:t>Soportándoos </a:t>
            </a:r>
            <a:r>
              <a:rPr lang="es-CO" sz="2800" dirty="0">
                <a:latin typeface="Bell MT" panose="02020503060305020303" pitchFamily="18" charset="0"/>
              </a:rPr>
              <a:t>los unos a los otros, y perdonándoos los unos a los otros, si alguno tuviere queja del otro, de la manera </a:t>
            </a:r>
            <a:r>
              <a:rPr lang="es-CO" sz="2800" dirty="0" smtClean="0">
                <a:latin typeface="Bell MT" panose="02020503060305020303" pitchFamily="18" charset="0"/>
              </a:rPr>
              <a:t>que </a:t>
            </a:r>
            <a:r>
              <a:rPr lang="es-CO" sz="2800" dirty="0">
                <a:latin typeface="Bell MT" panose="02020503060305020303" pitchFamily="18" charset="0"/>
              </a:rPr>
              <a:t>Cristo os perdonó, así también </a:t>
            </a:r>
            <a:r>
              <a:rPr lang="es-CO" sz="2800" dirty="0" smtClean="0">
                <a:latin typeface="Bell MT" panose="02020503060305020303" pitchFamily="18" charset="0"/>
              </a:rPr>
              <a:t>hacedlo vosotros</a:t>
            </a:r>
            <a:r>
              <a:rPr lang="es-CO" sz="2800" dirty="0" smtClean="0"/>
              <a:t>”. </a:t>
            </a:r>
            <a:r>
              <a:rPr lang="es-CO" sz="2800" dirty="0" smtClean="0">
                <a:solidFill>
                  <a:srgbClr val="FF0000"/>
                </a:solidFill>
              </a:rPr>
              <a:t>(Col.3:13).</a:t>
            </a:r>
          </a:p>
          <a:p>
            <a:pPr lvl="1"/>
            <a:r>
              <a:rPr lang="es-CO" sz="2800" dirty="0" smtClean="0">
                <a:solidFill>
                  <a:schemeClr val="tx1"/>
                </a:solidFill>
              </a:rPr>
              <a:t>Queridos hermanos y amigos, aquí les quiero poner de presente </a:t>
            </a:r>
            <a:r>
              <a:rPr lang="es-CO" sz="2800" dirty="0" smtClean="0">
                <a:solidFill>
                  <a:schemeClr val="tx1"/>
                </a:solidFill>
              </a:rPr>
              <a:t>tres</a:t>
            </a:r>
            <a:r>
              <a:rPr lang="es-CO" sz="2800" dirty="0" smtClean="0">
                <a:solidFill>
                  <a:schemeClr val="tx1"/>
                </a:solidFill>
              </a:rPr>
              <a:t> </a:t>
            </a:r>
            <a:r>
              <a:rPr lang="es-CO" sz="2800" dirty="0" smtClean="0">
                <a:solidFill>
                  <a:schemeClr val="tx1"/>
                </a:solidFill>
              </a:rPr>
              <a:t>cosas:</a:t>
            </a:r>
          </a:p>
          <a:p>
            <a:pPr lvl="1"/>
            <a:r>
              <a:rPr lang="es-CO" sz="3500" b="1" dirty="0" smtClean="0">
                <a:solidFill>
                  <a:schemeClr val="tx1"/>
                </a:solidFill>
              </a:rPr>
              <a:t>1</a:t>
            </a:r>
            <a:r>
              <a:rPr lang="es-CO" sz="2800" dirty="0" smtClean="0">
                <a:solidFill>
                  <a:schemeClr val="tx1"/>
                </a:solidFill>
              </a:rPr>
              <a:t>.  Consideremos el sacrificio que Cristo hiso, para recuperar a la iglesia, la esposa de Cristo, </a:t>
            </a:r>
            <a:r>
              <a:rPr lang="es-CO" sz="2800" dirty="0" smtClean="0">
                <a:solidFill>
                  <a:srgbClr val="FF0000"/>
                </a:solidFill>
              </a:rPr>
              <a:t>(2 Cor.11:2). </a:t>
            </a:r>
            <a:r>
              <a:rPr lang="es-CO" sz="2800" dirty="0" smtClean="0">
                <a:solidFill>
                  <a:schemeClr val="tx1"/>
                </a:solidFill>
              </a:rPr>
              <a:t>Se sacrificó hasta la muerte, para tener a su esposa de regreso entre sus brazos. </a:t>
            </a:r>
          </a:p>
          <a:p>
            <a:pPr lvl="1"/>
            <a:r>
              <a:rPr lang="es-CO" sz="3500" b="1" dirty="0" smtClean="0">
                <a:solidFill>
                  <a:schemeClr val="tx1"/>
                </a:solidFill>
              </a:rPr>
              <a:t>2</a:t>
            </a:r>
            <a:r>
              <a:rPr lang="es-CO" sz="2800" dirty="0" smtClean="0">
                <a:solidFill>
                  <a:schemeClr val="tx1"/>
                </a:solidFill>
              </a:rPr>
              <a:t>.  </a:t>
            </a:r>
            <a:r>
              <a:rPr lang="es-CO" sz="2800" dirty="0" smtClean="0">
                <a:solidFill>
                  <a:srgbClr val="FF0000"/>
                </a:solidFill>
              </a:rPr>
              <a:t>Sal.89:34</a:t>
            </a:r>
            <a:r>
              <a:rPr lang="es-CO" sz="2800" dirty="0" smtClean="0">
                <a:solidFill>
                  <a:schemeClr val="tx1"/>
                </a:solidFill>
              </a:rPr>
              <a:t>, dice</a:t>
            </a:r>
            <a:r>
              <a:rPr lang="es-CO" sz="2800" dirty="0">
                <a:solidFill>
                  <a:schemeClr val="tx1"/>
                </a:solidFill>
              </a:rPr>
              <a:t>: </a:t>
            </a:r>
            <a:r>
              <a:rPr lang="es-CO" sz="2800" dirty="0" smtClean="0">
                <a:solidFill>
                  <a:schemeClr val="tx1"/>
                </a:solidFill>
              </a:rPr>
              <a:t>“No </a:t>
            </a:r>
            <a:r>
              <a:rPr lang="es-CO" sz="2800" dirty="0">
                <a:solidFill>
                  <a:schemeClr val="tx1"/>
                </a:solidFill>
              </a:rPr>
              <a:t>profanaré mi pacto, ni mudaré lo que ha salido de mis </a:t>
            </a:r>
            <a:r>
              <a:rPr lang="es-CO" sz="2800" dirty="0" smtClean="0">
                <a:solidFill>
                  <a:schemeClr val="tx1"/>
                </a:solidFill>
              </a:rPr>
              <a:t>labios</a:t>
            </a:r>
            <a:r>
              <a:rPr lang="es-CO" sz="2800" dirty="0">
                <a:solidFill>
                  <a:schemeClr val="tx1"/>
                </a:solidFill>
              </a:rPr>
              <a:t>”. </a:t>
            </a:r>
            <a:r>
              <a:rPr lang="es-CO" sz="2800" dirty="0" smtClean="0">
                <a:solidFill>
                  <a:schemeClr val="tx1"/>
                </a:solidFill>
              </a:rPr>
              <a:t> Y </a:t>
            </a:r>
            <a:r>
              <a:rPr lang="es-CO" sz="2800" dirty="0" smtClean="0">
                <a:solidFill>
                  <a:srgbClr val="FF0000"/>
                </a:solidFill>
              </a:rPr>
              <a:t>(2 Cro.17;27)</a:t>
            </a:r>
            <a:r>
              <a:rPr lang="es-CO" sz="2800" dirty="0" smtClean="0">
                <a:solidFill>
                  <a:schemeClr val="tx1"/>
                </a:solidFill>
              </a:rPr>
              <a:t>. “Ya </a:t>
            </a:r>
            <a:r>
              <a:rPr lang="es-CO" sz="2800" dirty="0">
                <a:solidFill>
                  <a:schemeClr val="tx1"/>
                </a:solidFill>
              </a:rPr>
              <a:t>que lo que tú bendices, Señor, bendito queda para </a:t>
            </a:r>
            <a:r>
              <a:rPr lang="es-CO" sz="2800" dirty="0" smtClean="0">
                <a:solidFill>
                  <a:schemeClr val="tx1"/>
                </a:solidFill>
              </a:rPr>
              <a:t>siempre2. </a:t>
            </a:r>
          </a:p>
        </p:txBody>
      </p:sp>
    </p:spTree>
    <p:extLst>
      <p:ext uri="{BB962C8B-B14F-4D97-AF65-F5344CB8AC3E}">
        <p14:creationId xmlns:p14="http://schemas.microsoft.com/office/powerpoint/2010/main" val="3002839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7927" y="568037"/>
            <a:ext cx="11485417" cy="6040582"/>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lstStyle/>
          <a:p>
            <a:r>
              <a:rPr lang="es-CO" sz="3200" dirty="0" smtClean="0"/>
              <a:t>3</a:t>
            </a:r>
            <a:r>
              <a:rPr lang="es-CO" dirty="0" smtClean="0"/>
              <a:t>. En </a:t>
            </a:r>
            <a:r>
              <a:rPr lang="es-CO" dirty="0" smtClean="0">
                <a:solidFill>
                  <a:srgbClr val="FF0000"/>
                </a:solidFill>
              </a:rPr>
              <a:t>Juan 17:23</a:t>
            </a:r>
            <a:r>
              <a:rPr lang="es-CO" dirty="0" smtClean="0"/>
              <a:t>, el Señor dice</a:t>
            </a:r>
            <a:r>
              <a:rPr lang="es-CO" dirty="0"/>
              <a:t>: </a:t>
            </a:r>
            <a:r>
              <a:rPr lang="es-CO" dirty="0" smtClean="0"/>
              <a:t>“</a:t>
            </a:r>
            <a:r>
              <a:rPr lang="es-CO" u="sng" dirty="0" smtClean="0">
                <a:latin typeface="Bell MT" panose="02020503060305020303" pitchFamily="18" charset="0"/>
              </a:rPr>
              <a:t>Yo </a:t>
            </a:r>
            <a:r>
              <a:rPr lang="es-CO" u="sng" dirty="0">
                <a:latin typeface="Bell MT" panose="02020503060305020303" pitchFamily="18" charset="0"/>
              </a:rPr>
              <a:t>en ellos</a:t>
            </a:r>
            <a:r>
              <a:rPr lang="es-CO" dirty="0">
                <a:latin typeface="Bell MT" panose="02020503060305020303" pitchFamily="18" charset="0"/>
              </a:rPr>
              <a:t>, y </a:t>
            </a:r>
            <a:r>
              <a:rPr lang="es-CO" u="sng" dirty="0">
                <a:latin typeface="Bell MT" panose="02020503060305020303" pitchFamily="18" charset="0"/>
              </a:rPr>
              <a:t>tú en mí</a:t>
            </a:r>
            <a:r>
              <a:rPr lang="es-CO" dirty="0">
                <a:latin typeface="Bell MT" panose="02020503060305020303" pitchFamily="18" charset="0"/>
              </a:rPr>
              <a:t>, para que sean </a:t>
            </a:r>
            <a:r>
              <a:rPr lang="es-CO" u="sng" dirty="0">
                <a:latin typeface="Bell MT" panose="02020503060305020303" pitchFamily="18" charset="0"/>
              </a:rPr>
              <a:t>perfectos en una cosa</a:t>
            </a:r>
            <a:r>
              <a:rPr lang="es-CO" dirty="0">
                <a:latin typeface="Bell MT" panose="02020503060305020303" pitchFamily="18" charset="0"/>
              </a:rPr>
              <a:t>; y que el mundo conozca que tú me enviaste, y que los has amado, como también a mí me has </a:t>
            </a:r>
            <a:r>
              <a:rPr lang="es-CO" dirty="0" smtClean="0">
                <a:latin typeface="Bell MT" panose="02020503060305020303" pitchFamily="18" charset="0"/>
              </a:rPr>
              <a:t>amado</a:t>
            </a:r>
            <a:r>
              <a:rPr lang="es-CO" dirty="0" smtClean="0"/>
              <a:t>”.</a:t>
            </a:r>
          </a:p>
          <a:p>
            <a:pPr lvl="1"/>
            <a:r>
              <a:rPr lang="es-CO" sz="2800" dirty="0" smtClean="0"/>
              <a:t>Todo lo que Jesús hacía, estaba plenamente de acuerdo con la voluntad del Padre, </a:t>
            </a:r>
            <a:r>
              <a:rPr lang="es-CO" sz="2800" u="sng" dirty="0" smtClean="0"/>
              <a:t>porque el Padre moraba en Él</a:t>
            </a:r>
            <a:r>
              <a:rPr lang="es-CO" sz="2800" dirty="0" smtClean="0"/>
              <a:t>. Lo extraño aquí es que si Jesús mora en nosotros, por ende en el pastor que realiza este matrimonio, que por lógica el pastor sabe que es un matrimonio en adulterio. La pregunta es:   ¿Por qué realiza un matrimonio en estas condiciones, sabiendo que Dios lo desaprueba, porque Dios dice que los “</a:t>
            </a:r>
            <a:r>
              <a:rPr lang="es-CO" sz="2800" b="1" dirty="0" smtClean="0"/>
              <a:t>adúlteros no heredarán el reino de los cielos</a:t>
            </a:r>
            <a:r>
              <a:rPr lang="es-CO" sz="2800" dirty="0" smtClean="0"/>
              <a:t>?” </a:t>
            </a:r>
            <a:r>
              <a:rPr lang="es-CO" sz="2800" dirty="0" smtClean="0">
                <a:solidFill>
                  <a:srgbClr val="FF0000"/>
                </a:solidFill>
              </a:rPr>
              <a:t>(Gal.5:19-21). </a:t>
            </a:r>
          </a:p>
          <a:p>
            <a:pPr lvl="1"/>
            <a:r>
              <a:rPr lang="es-CO" sz="2800" dirty="0" smtClean="0"/>
              <a:t>Por </a:t>
            </a:r>
            <a:r>
              <a:rPr lang="es-CO" sz="2800" dirty="0"/>
              <a:t>tanto, lo que Dios ha dicho en cuanto al pacto matrimonial tiene plena vigencia hoy, ya que </a:t>
            </a:r>
            <a:r>
              <a:rPr lang="es-CO" sz="2800" dirty="0" smtClean="0"/>
              <a:t>Él </a:t>
            </a:r>
            <a:r>
              <a:rPr lang="es-CO" sz="2800" dirty="0"/>
              <a:t>no cambia su Palabra, el hombre no se puede casar nuevamente, mientras que su esposa vive, si lo hace, el matrimonio </a:t>
            </a:r>
            <a:r>
              <a:rPr lang="es-CO" sz="2800" smtClean="0"/>
              <a:t>aprobado y bendecido </a:t>
            </a:r>
            <a:r>
              <a:rPr lang="es-CO" sz="2800" dirty="0"/>
              <a:t>por Dios, es el primero, no el segundo matrimonio. </a:t>
            </a:r>
          </a:p>
        </p:txBody>
      </p:sp>
    </p:spTree>
    <p:extLst>
      <p:ext uri="{BB962C8B-B14F-4D97-AF65-F5344CB8AC3E}">
        <p14:creationId xmlns:p14="http://schemas.microsoft.com/office/powerpoint/2010/main" val="148232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798657"/>
          </a:xfrm>
        </p:spPr>
        <p:txBody>
          <a:bodyPr>
            <a:normAutofit/>
          </a:bodyPr>
          <a:lstStyle/>
          <a:p>
            <a:r>
              <a:rPr lang="es-CO" sz="4800" b="1" dirty="0" smtClean="0"/>
              <a:t>Conclusión.</a:t>
            </a:r>
            <a:endParaRPr lang="es-CO" sz="4800" b="1" dirty="0"/>
          </a:p>
        </p:txBody>
      </p:sp>
      <p:sp>
        <p:nvSpPr>
          <p:cNvPr id="3" name="Marcador de contenido 2"/>
          <p:cNvSpPr>
            <a:spLocks noGrp="1"/>
          </p:cNvSpPr>
          <p:nvPr>
            <p:ph idx="1"/>
          </p:nvPr>
        </p:nvSpPr>
        <p:spPr>
          <a:xfrm>
            <a:off x="838200" y="1427018"/>
            <a:ext cx="10515600" cy="5070764"/>
          </a:xfrm>
          <a:effectLst>
            <a:glow rad="2286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dirty="0"/>
              <a:t>Bendiciones para todos, y mi deseo y oración es que por la gracia de Dios conservemos nuestro matrimonio, amándonos intensamente, el uno al otro, y los que por una causa u otra, lo han perdido, busquen la forma de reconciliarse con su cónyuge, a cualquier costo, tal como lo indica Dios, perdonándose mutuamente, y comenzar una vida nueva.  </a:t>
            </a:r>
          </a:p>
          <a:p>
            <a:r>
              <a:rPr lang="es-CO" dirty="0"/>
              <a:t>Queridos hermanos, </a:t>
            </a:r>
            <a:r>
              <a:rPr lang="es-CO" dirty="0" smtClean="0"/>
              <a:t>mi invitación es que permanezcamos </a:t>
            </a:r>
            <a:r>
              <a:rPr lang="es-CO" dirty="0"/>
              <a:t>firmes en la </a:t>
            </a:r>
            <a:r>
              <a:rPr lang="es-CO" dirty="0" smtClean="0"/>
              <a:t>Palabra de Dios, preparándonos cada día para el regreso de Cristo. </a:t>
            </a:r>
            <a:endParaRPr lang="es-CO" dirty="0"/>
          </a:p>
          <a:p>
            <a:endParaRPr lang="es-CO" dirty="0"/>
          </a:p>
          <a:p>
            <a:r>
              <a:rPr lang="es-CO" dirty="0"/>
              <a:t>Mientras tanto, estaré orando por la </a:t>
            </a:r>
            <a:r>
              <a:rPr lang="es-CO" dirty="0" smtClean="0"/>
              <a:t>fidelidad y </a:t>
            </a:r>
            <a:r>
              <a:rPr lang="es-CO" dirty="0"/>
              <a:t>armonía en los hogares, y la recuperación de los que no han logrado pasar la prueba</a:t>
            </a:r>
            <a:r>
              <a:rPr lang="es-CO" dirty="0" smtClean="0"/>
              <a:t>. </a:t>
            </a:r>
          </a:p>
          <a:p>
            <a:r>
              <a:rPr lang="es-CO" dirty="0" smtClean="0"/>
              <a:t>Bendiciones para todos.  </a:t>
            </a:r>
            <a:endParaRPr lang="es-CO" dirty="0"/>
          </a:p>
        </p:txBody>
      </p:sp>
    </p:spTree>
    <p:extLst>
      <p:ext uri="{BB962C8B-B14F-4D97-AF65-F5344CB8AC3E}">
        <p14:creationId xmlns:p14="http://schemas.microsoft.com/office/powerpoint/2010/main" val="254929899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6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7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2488</Words>
  <Application>Microsoft Office PowerPoint</Application>
  <PresentationFormat>Panorámica</PresentationFormat>
  <Paragraphs>55</Paragraphs>
  <Slides>13</Slides>
  <Notes>1</Notes>
  <HiddenSlides>0</HiddenSlides>
  <MMClips>0</MMClips>
  <ScaleCrop>false</ScaleCrop>
  <HeadingPairs>
    <vt:vector size="6" baseType="variant">
      <vt:variant>
        <vt:lpstr>Fuentes usadas</vt:lpstr>
      </vt:variant>
      <vt:variant>
        <vt:i4>5</vt:i4>
      </vt:variant>
      <vt:variant>
        <vt:lpstr>Tema</vt:lpstr>
      </vt:variant>
      <vt:variant>
        <vt:i4>9</vt:i4>
      </vt:variant>
      <vt:variant>
        <vt:lpstr>Títulos de diapositiva</vt:lpstr>
      </vt:variant>
      <vt:variant>
        <vt:i4>13</vt:i4>
      </vt:variant>
    </vt:vector>
  </HeadingPairs>
  <TitlesOfParts>
    <vt:vector size="27" baseType="lpstr">
      <vt:lpstr>Arial</vt:lpstr>
      <vt:lpstr>Batang</vt:lpstr>
      <vt:lpstr>Bell MT</vt:lpstr>
      <vt:lpstr>Calibri</vt:lpstr>
      <vt:lpstr>Calibri Light</vt:lpstr>
      <vt:lpstr>Tema de Office</vt:lpstr>
      <vt:lpstr>1_Tema de Office</vt:lpstr>
      <vt:lpstr>2_Tema de Office</vt:lpstr>
      <vt:lpstr>3_Tema de Office</vt:lpstr>
      <vt:lpstr>4_Tema de Office</vt:lpstr>
      <vt:lpstr>5_Tema de Office</vt:lpstr>
      <vt:lpstr>6_Tema de Office</vt:lpstr>
      <vt:lpstr>7_Tema de Office</vt:lpstr>
      <vt:lpstr>8_Tema de Office</vt:lpstr>
      <vt:lpstr>RELACIONES SEXUALES PROHIBIDAS EN LA BIBLIA</vt:lpstr>
      <vt:lpstr>Presentación de PowerPoint</vt:lpstr>
      <vt:lpstr>Presentación de PowerPoint</vt:lpstr>
      <vt:lpstr>Presentación de PowerPoint</vt:lpstr>
      <vt:lpstr>Presentación de PowerPoint</vt:lpstr>
      <vt:lpstr>Presentación de PowerPoint</vt:lpstr>
      <vt:lpstr>Había tanta iniquidad que Dios las destruyó con fuego y azufre, en el “ardor de su ira”, Por eso Dios no las dejo vivir más en ese camino de maldad.   (Ver Is.5:20-24; Deuteronomio 29:23, Romanos 1:18-32; Romanos 6:23).</vt:lpstr>
      <vt:lpstr>Presentación de PowerPoint</vt:lpstr>
      <vt:lpstr>Presentación de PowerPoint</vt:lpstr>
      <vt:lpstr>Presentación de PowerPoint</vt:lpstr>
      <vt:lpstr>Presentación de PowerPoint</vt:lpstr>
      <vt:lpstr>Presentación de PowerPoint</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RELACIONES SEXUALES PROHIBIDAS EN LA BIBLIA</dc:title>
  <dc:creator>Usuario de Windows</dc:creator>
  <cp:lastModifiedBy>Usuario de Windows</cp:lastModifiedBy>
  <cp:revision>36</cp:revision>
  <dcterms:created xsi:type="dcterms:W3CDTF">2018-06-09T21:46:58Z</dcterms:created>
  <dcterms:modified xsi:type="dcterms:W3CDTF">2018-06-14T22:19:27Z</dcterms:modified>
</cp:coreProperties>
</file>